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98" r:id="rId5"/>
    <p:sldId id="300" r:id="rId6"/>
    <p:sldId id="305" r:id="rId7"/>
    <p:sldId id="308" r:id="rId8"/>
    <p:sldId id="301" r:id="rId9"/>
    <p:sldId id="302" r:id="rId10"/>
    <p:sldId id="303" r:id="rId11"/>
    <p:sldId id="304" r:id="rId12"/>
    <p:sldId id="306" r:id="rId13"/>
    <p:sldId id="307" r:id="rId14"/>
    <p:sldId id="309"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19" autoAdjust="0"/>
  </p:normalViewPr>
  <p:slideViewPr>
    <p:cSldViewPr snapToGrid="0">
      <p:cViewPr varScale="1">
        <p:scale>
          <a:sx n="80" d="100"/>
          <a:sy n="80" d="100"/>
        </p:scale>
        <p:origin x="58" y="1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1AFE275-5356-4169-9394-CE44A3AD8AA1}" type="doc">
      <dgm:prSet loTypeId="urn:microsoft.com/office/officeart/2008/layout/LinedList" loCatId="list" qsTypeId="urn:microsoft.com/office/officeart/2005/8/quickstyle/simple1" qsCatId="simple" csTypeId="urn:microsoft.com/office/officeart/2005/8/colors/colorful1" csCatId="colorful"/>
      <dgm:spPr/>
      <dgm:t>
        <a:bodyPr/>
        <a:lstStyle/>
        <a:p>
          <a:endParaRPr lang="en-US"/>
        </a:p>
      </dgm:t>
    </dgm:pt>
    <dgm:pt modelId="{0B89BC8C-B8F2-4224-8A25-473D88447F02}">
      <dgm:prSet/>
      <dgm:spPr/>
      <dgm:t>
        <a:bodyPr/>
        <a:lstStyle/>
        <a:p>
          <a:r>
            <a:rPr lang="en-US"/>
            <a:t>Integration of all the individual workflows into one final story.</a:t>
          </a:r>
        </a:p>
      </dgm:t>
    </dgm:pt>
    <dgm:pt modelId="{E7D7AF15-894F-44D6-B326-4B58BFC0CDEB}" type="parTrans" cxnId="{BE2B8324-9739-4EC9-8B71-70FE24979951}">
      <dgm:prSet/>
      <dgm:spPr/>
      <dgm:t>
        <a:bodyPr/>
        <a:lstStyle/>
        <a:p>
          <a:endParaRPr lang="en-US"/>
        </a:p>
      </dgm:t>
    </dgm:pt>
    <dgm:pt modelId="{70B96A22-6867-4662-9402-504547A2F100}" type="sibTrans" cxnId="{BE2B8324-9739-4EC9-8B71-70FE24979951}">
      <dgm:prSet/>
      <dgm:spPr/>
      <dgm:t>
        <a:bodyPr/>
        <a:lstStyle/>
        <a:p>
          <a:endParaRPr lang="en-US"/>
        </a:p>
      </dgm:t>
    </dgm:pt>
    <dgm:pt modelId="{A925AFA5-C4C2-4196-9E35-6F51129326A2}">
      <dgm:prSet/>
      <dgm:spPr/>
      <dgm:t>
        <a:bodyPr/>
        <a:lstStyle/>
        <a:p>
          <a:r>
            <a:rPr lang="en-US"/>
            <a:t>Fetching Primary and Secondary snippets.</a:t>
          </a:r>
        </a:p>
      </dgm:t>
    </dgm:pt>
    <dgm:pt modelId="{25BD3655-ECA2-4379-A41E-23EABB1B3D57}" type="parTrans" cxnId="{D14EE34F-81DC-4CDD-A7BF-ECA15CDEC76C}">
      <dgm:prSet/>
      <dgm:spPr/>
      <dgm:t>
        <a:bodyPr/>
        <a:lstStyle/>
        <a:p>
          <a:endParaRPr lang="en-US"/>
        </a:p>
      </dgm:t>
    </dgm:pt>
    <dgm:pt modelId="{A80E0EC6-828C-4540-BCAC-AA6C1DD9C237}" type="sibTrans" cxnId="{D14EE34F-81DC-4CDD-A7BF-ECA15CDEC76C}">
      <dgm:prSet/>
      <dgm:spPr/>
      <dgm:t>
        <a:bodyPr/>
        <a:lstStyle/>
        <a:p>
          <a:endParaRPr lang="en-US"/>
        </a:p>
      </dgm:t>
    </dgm:pt>
    <dgm:pt modelId="{2781247C-1A93-4444-8D33-255AA5D6DA4F}">
      <dgm:prSet/>
      <dgm:spPr/>
      <dgm:t>
        <a:bodyPr/>
        <a:lstStyle/>
        <a:p>
          <a:r>
            <a:rPr lang="en-US"/>
            <a:t>Python logic to merge selected objects into final JSON structure of theme.json.</a:t>
          </a:r>
        </a:p>
      </dgm:t>
    </dgm:pt>
    <dgm:pt modelId="{F5B092AB-83BD-4327-9BAC-232F76752713}" type="parTrans" cxnId="{73CCEC29-83EC-4BB6-A708-2E54F77B84E8}">
      <dgm:prSet/>
      <dgm:spPr/>
      <dgm:t>
        <a:bodyPr/>
        <a:lstStyle/>
        <a:p>
          <a:endParaRPr lang="en-US"/>
        </a:p>
      </dgm:t>
    </dgm:pt>
    <dgm:pt modelId="{D179E118-D8C1-4E54-90D3-EE2FF6F7C1B6}" type="sibTrans" cxnId="{73CCEC29-83EC-4BB6-A708-2E54F77B84E8}">
      <dgm:prSet/>
      <dgm:spPr/>
      <dgm:t>
        <a:bodyPr/>
        <a:lstStyle/>
        <a:p>
          <a:endParaRPr lang="en-US"/>
        </a:p>
      </dgm:t>
    </dgm:pt>
    <dgm:pt modelId="{9D3B8209-FEBB-488E-A131-A98C1E1D585A}">
      <dgm:prSet/>
      <dgm:spPr/>
      <dgm:t>
        <a:bodyPr/>
        <a:lstStyle/>
        <a:p>
          <a:r>
            <a:rPr lang="en-US"/>
            <a:t>Python logic to merge selected objects into final JSON structure of topic_detail.json.</a:t>
          </a:r>
        </a:p>
      </dgm:t>
    </dgm:pt>
    <dgm:pt modelId="{489B3243-0FF1-4483-AC63-4CCF372AD368}" type="parTrans" cxnId="{EE400F94-2BEF-4699-94C6-E082B59A6EC9}">
      <dgm:prSet/>
      <dgm:spPr/>
      <dgm:t>
        <a:bodyPr/>
        <a:lstStyle/>
        <a:p>
          <a:endParaRPr lang="en-US"/>
        </a:p>
      </dgm:t>
    </dgm:pt>
    <dgm:pt modelId="{9BA3BB2E-E002-4200-B165-F22AF212F893}" type="sibTrans" cxnId="{EE400F94-2BEF-4699-94C6-E082B59A6EC9}">
      <dgm:prSet/>
      <dgm:spPr/>
      <dgm:t>
        <a:bodyPr/>
        <a:lstStyle/>
        <a:p>
          <a:endParaRPr lang="en-US"/>
        </a:p>
      </dgm:t>
    </dgm:pt>
    <dgm:pt modelId="{D813154E-DD29-40C1-BF2E-899712C603CF}">
      <dgm:prSet/>
      <dgm:spPr/>
      <dgm:t>
        <a:bodyPr/>
        <a:lstStyle/>
        <a:p>
          <a:r>
            <a:rPr lang="en-US"/>
            <a:t>Approval and Reject system for review of Topics by Journalist.</a:t>
          </a:r>
        </a:p>
      </dgm:t>
    </dgm:pt>
    <dgm:pt modelId="{B6C830D8-31CD-4016-856F-CF2557E3A004}" type="parTrans" cxnId="{09A7C10A-9138-4B67-B194-16074A7A1C5A}">
      <dgm:prSet/>
      <dgm:spPr/>
      <dgm:t>
        <a:bodyPr/>
        <a:lstStyle/>
        <a:p>
          <a:endParaRPr lang="en-US"/>
        </a:p>
      </dgm:t>
    </dgm:pt>
    <dgm:pt modelId="{A514DF22-C10F-4334-9898-067C14C60BC3}" type="sibTrans" cxnId="{09A7C10A-9138-4B67-B194-16074A7A1C5A}">
      <dgm:prSet/>
      <dgm:spPr/>
      <dgm:t>
        <a:bodyPr/>
        <a:lstStyle/>
        <a:p>
          <a:endParaRPr lang="en-US"/>
        </a:p>
      </dgm:t>
    </dgm:pt>
    <dgm:pt modelId="{A7A45556-FC2B-4F69-8350-FC6359D5BF2A}" type="pres">
      <dgm:prSet presAssocID="{31AFE275-5356-4169-9394-CE44A3AD8AA1}" presName="vert0" presStyleCnt="0">
        <dgm:presLayoutVars>
          <dgm:dir/>
          <dgm:animOne val="branch"/>
          <dgm:animLvl val="lvl"/>
        </dgm:presLayoutVars>
      </dgm:prSet>
      <dgm:spPr/>
    </dgm:pt>
    <dgm:pt modelId="{E06663E2-96CB-4294-AA70-B13084FCDB62}" type="pres">
      <dgm:prSet presAssocID="{0B89BC8C-B8F2-4224-8A25-473D88447F02}" presName="thickLine" presStyleLbl="alignNode1" presStyleIdx="0" presStyleCnt="5"/>
      <dgm:spPr/>
    </dgm:pt>
    <dgm:pt modelId="{2E304B32-A870-4911-B032-211262ADA09C}" type="pres">
      <dgm:prSet presAssocID="{0B89BC8C-B8F2-4224-8A25-473D88447F02}" presName="horz1" presStyleCnt="0"/>
      <dgm:spPr/>
    </dgm:pt>
    <dgm:pt modelId="{42C16AB1-837E-4357-A6F8-FE0952FE94D1}" type="pres">
      <dgm:prSet presAssocID="{0B89BC8C-B8F2-4224-8A25-473D88447F02}" presName="tx1" presStyleLbl="revTx" presStyleIdx="0" presStyleCnt="5"/>
      <dgm:spPr/>
    </dgm:pt>
    <dgm:pt modelId="{7A45DAB1-4770-481D-8765-145B1E7CE5C6}" type="pres">
      <dgm:prSet presAssocID="{0B89BC8C-B8F2-4224-8A25-473D88447F02}" presName="vert1" presStyleCnt="0"/>
      <dgm:spPr/>
    </dgm:pt>
    <dgm:pt modelId="{0550B159-8932-4AB7-9A61-2280D1062C69}" type="pres">
      <dgm:prSet presAssocID="{A925AFA5-C4C2-4196-9E35-6F51129326A2}" presName="thickLine" presStyleLbl="alignNode1" presStyleIdx="1" presStyleCnt="5"/>
      <dgm:spPr/>
    </dgm:pt>
    <dgm:pt modelId="{05F89B1B-B987-4176-8B72-87671840A930}" type="pres">
      <dgm:prSet presAssocID="{A925AFA5-C4C2-4196-9E35-6F51129326A2}" presName="horz1" presStyleCnt="0"/>
      <dgm:spPr/>
    </dgm:pt>
    <dgm:pt modelId="{B9ABF33D-9D90-4CFE-8632-0464869F66DD}" type="pres">
      <dgm:prSet presAssocID="{A925AFA5-C4C2-4196-9E35-6F51129326A2}" presName="tx1" presStyleLbl="revTx" presStyleIdx="1" presStyleCnt="5"/>
      <dgm:spPr/>
    </dgm:pt>
    <dgm:pt modelId="{1C193E40-36A3-44B4-8CBA-9FC1817BF66A}" type="pres">
      <dgm:prSet presAssocID="{A925AFA5-C4C2-4196-9E35-6F51129326A2}" presName="vert1" presStyleCnt="0"/>
      <dgm:spPr/>
    </dgm:pt>
    <dgm:pt modelId="{9041BCBB-8AF3-4422-A8CB-7090A1FB3B4A}" type="pres">
      <dgm:prSet presAssocID="{2781247C-1A93-4444-8D33-255AA5D6DA4F}" presName="thickLine" presStyleLbl="alignNode1" presStyleIdx="2" presStyleCnt="5"/>
      <dgm:spPr/>
    </dgm:pt>
    <dgm:pt modelId="{4C1FC9FE-11F5-4EA6-93E9-95797DDB0106}" type="pres">
      <dgm:prSet presAssocID="{2781247C-1A93-4444-8D33-255AA5D6DA4F}" presName="horz1" presStyleCnt="0"/>
      <dgm:spPr/>
    </dgm:pt>
    <dgm:pt modelId="{C536D979-9592-4967-B978-70080654287D}" type="pres">
      <dgm:prSet presAssocID="{2781247C-1A93-4444-8D33-255AA5D6DA4F}" presName="tx1" presStyleLbl="revTx" presStyleIdx="2" presStyleCnt="5"/>
      <dgm:spPr/>
    </dgm:pt>
    <dgm:pt modelId="{AAC39AF6-B184-4438-8920-E38624C59B33}" type="pres">
      <dgm:prSet presAssocID="{2781247C-1A93-4444-8D33-255AA5D6DA4F}" presName="vert1" presStyleCnt="0"/>
      <dgm:spPr/>
    </dgm:pt>
    <dgm:pt modelId="{8B3AE3F8-D703-4A3C-AE95-41F5C017B17C}" type="pres">
      <dgm:prSet presAssocID="{9D3B8209-FEBB-488E-A131-A98C1E1D585A}" presName="thickLine" presStyleLbl="alignNode1" presStyleIdx="3" presStyleCnt="5"/>
      <dgm:spPr/>
    </dgm:pt>
    <dgm:pt modelId="{45BFE326-1380-42AD-80EC-9C537766681B}" type="pres">
      <dgm:prSet presAssocID="{9D3B8209-FEBB-488E-A131-A98C1E1D585A}" presName="horz1" presStyleCnt="0"/>
      <dgm:spPr/>
    </dgm:pt>
    <dgm:pt modelId="{A833B684-90D2-473B-8358-7786F2B67A03}" type="pres">
      <dgm:prSet presAssocID="{9D3B8209-FEBB-488E-A131-A98C1E1D585A}" presName="tx1" presStyleLbl="revTx" presStyleIdx="3" presStyleCnt="5"/>
      <dgm:spPr/>
    </dgm:pt>
    <dgm:pt modelId="{76F23358-D1DA-4027-A0FA-45C57A6BB568}" type="pres">
      <dgm:prSet presAssocID="{9D3B8209-FEBB-488E-A131-A98C1E1D585A}" presName="vert1" presStyleCnt="0"/>
      <dgm:spPr/>
    </dgm:pt>
    <dgm:pt modelId="{A0F64BC7-3660-46A9-9506-4306C2E9AAB3}" type="pres">
      <dgm:prSet presAssocID="{D813154E-DD29-40C1-BF2E-899712C603CF}" presName="thickLine" presStyleLbl="alignNode1" presStyleIdx="4" presStyleCnt="5"/>
      <dgm:spPr/>
    </dgm:pt>
    <dgm:pt modelId="{66E6BBF0-B302-4A66-B1A7-771B69E64F1B}" type="pres">
      <dgm:prSet presAssocID="{D813154E-DD29-40C1-BF2E-899712C603CF}" presName="horz1" presStyleCnt="0"/>
      <dgm:spPr/>
    </dgm:pt>
    <dgm:pt modelId="{86D9F0BD-1ECC-4997-A440-ED8591DA41E7}" type="pres">
      <dgm:prSet presAssocID="{D813154E-DD29-40C1-BF2E-899712C603CF}" presName="tx1" presStyleLbl="revTx" presStyleIdx="4" presStyleCnt="5"/>
      <dgm:spPr/>
    </dgm:pt>
    <dgm:pt modelId="{F822B178-7801-4903-B6EC-8446F1E6AF6D}" type="pres">
      <dgm:prSet presAssocID="{D813154E-DD29-40C1-BF2E-899712C603CF}" presName="vert1" presStyleCnt="0"/>
      <dgm:spPr/>
    </dgm:pt>
  </dgm:ptLst>
  <dgm:cxnLst>
    <dgm:cxn modelId="{09A7C10A-9138-4B67-B194-16074A7A1C5A}" srcId="{31AFE275-5356-4169-9394-CE44A3AD8AA1}" destId="{D813154E-DD29-40C1-BF2E-899712C603CF}" srcOrd="4" destOrd="0" parTransId="{B6C830D8-31CD-4016-856F-CF2557E3A004}" sibTransId="{A514DF22-C10F-4334-9898-067C14C60BC3}"/>
    <dgm:cxn modelId="{43F64019-167D-4D1D-A0A6-54B9B36406B8}" type="presOf" srcId="{2781247C-1A93-4444-8D33-255AA5D6DA4F}" destId="{C536D979-9592-4967-B978-70080654287D}" srcOrd="0" destOrd="0" presId="urn:microsoft.com/office/officeart/2008/layout/LinedList"/>
    <dgm:cxn modelId="{BE2B8324-9739-4EC9-8B71-70FE24979951}" srcId="{31AFE275-5356-4169-9394-CE44A3AD8AA1}" destId="{0B89BC8C-B8F2-4224-8A25-473D88447F02}" srcOrd="0" destOrd="0" parTransId="{E7D7AF15-894F-44D6-B326-4B58BFC0CDEB}" sibTransId="{70B96A22-6867-4662-9402-504547A2F100}"/>
    <dgm:cxn modelId="{73CCEC29-83EC-4BB6-A708-2E54F77B84E8}" srcId="{31AFE275-5356-4169-9394-CE44A3AD8AA1}" destId="{2781247C-1A93-4444-8D33-255AA5D6DA4F}" srcOrd="2" destOrd="0" parTransId="{F5B092AB-83BD-4327-9BAC-232F76752713}" sibTransId="{D179E118-D8C1-4E54-90D3-EE2FF6F7C1B6}"/>
    <dgm:cxn modelId="{93FC104B-B1D4-4103-B0DC-D1F27523B3BF}" type="presOf" srcId="{0B89BC8C-B8F2-4224-8A25-473D88447F02}" destId="{42C16AB1-837E-4357-A6F8-FE0952FE94D1}" srcOrd="0" destOrd="0" presId="urn:microsoft.com/office/officeart/2008/layout/LinedList"/>
    <dgm:cxn modelId="{D14EE34F-81DC-4CDD-A7BF-ECA15CDEC76C}" srcId="{31AFE275-5356-4169-9394-CE44A3AD8AA1}" destId="{A925AFA5-C4C2-4196-9E35-6F51129326A2}" srcOrd="1" destOrd="0" parTransId="{25BD3655-ECA2-4379-A41E-23EABB1B3D57}" sibTransId="{A80E0EC6-828C-4540-BCAC-AA6C1DD9C237}"/>
    <dgm:cxn modelId="{ED629970-6374-49F1-9B18-BFE8154D9199}" type="presOf" srcId="{D813154E-DD29-40C1-BF2E-899712C603CF}" destId="{86D9F0BD-1ECC-4997-A440-ED8591DA41E7}" srcOrd="0" destOrd="0" presId="urn:microsoft.com/office/officeart/2008/layout/LinedList"/>
    <dgm:cxn modelId="{BA99F28B-4E0B-433D-A1F3-5123BE3233D1}" type="presOf" srcId="{A925AFA5-C4C2-4196-9E35-6F51129326A2}" destId="{B9ABF33D-9D90-4CFE-8632-0464869F66DD}" srcOrd="0" destOrd="0" presId="urn:microsoft.com/office/officeart/2008/layout/LinedList"/>
    <dgm:cxn modelId="{EE400F94-2BEF-4699-94C6-E082B59A6EC9}" srcId="{31AFE275-5356-4169-9394-CE44A3AD8AA1}" destId="{9D3B8209-FEBB-488E-A131-A98C1E1D585A}" srcOrd="3" destOrd="0" parTransId="{489B3243-0FF1-4483-AC63-4CCF372AD368}" sibTransId="{9BA3BB2E-E002-4200-B165-F22AF212F893}"/>
    <dgm:cxn modelId="{52CB06AB-83DD-4F62-BAC4-50C39A475091}" type="presOf" srcId="{9D3B8209-FEBB-488E-A131-A98C1E1D585A}" destId="{A833B684-90D2-473B-8358-7786F2B67A03}" srcOrd="0" destOrd="0" presId="urn:microsoft.com/office/officeart/2008/layout/LinedList"/>
    <dgm:cxn modelId="{D7C7F2E6-08FF-4DDA-8A0B-F934B20CC54F}" type="presOf" srcId="{31AFE275-5356-4169-9394-CE44A3AD8AA1}" destId="{A7A45556-FC2B-4F69-8350-FC6359D5BF2A}" srcOrd="0" destOrd="0" presId="urn:microsoft.com/office/officeart/2008/layout/LinedList"/>
    <dgm:cxn modelId="{9D9986AB-7040-40D6-B6E1-AF5789A79A3A}" type="presParOf" srcId="{A7A45556-FC2B-4F69-8350-FC6359D5BF2A}" destId="{E06663E2-96CB-4294-AA70-B13084FCDB62}" srcOrd="0" destOrd="0" presId="urn:microsoft.com/office/officeart/2008/layout/LinedList"/>
    <dgm:cxn modelId="{8D5E8F45-9E33-4048-B7CD-A4153DFB2E75}" type="presParOf" srcId="{A7A45556-FC2B-4F69-8350-FC6359D5BF2A}" destId="{2E304B32-A870-4911-B032-211262ADA09C}" srcOrd="1" destOrd="0" presId="urn:microsoft.com/office/officeart/2008/layout/LinedList"/>
    <dgm:cxn modelId="{0CA67D60-4EAF-4571-97E8-D3049432FCA9}" type="presParOf" srcId="{2E304B32-A870-4911-B032-211262ADA09C}" destId="{42C16AB1-837E-4357-A6F8-FE0952FE94D1}" srcOrd="0" destOrd="0" presId="urn:microsoft.com/office/officeart/2008/layout/LinedList"/>
    <dgm:cxn modelId="{BADC89F3-7D3D-4D1E-89B6-3CD1CDC5DC2E}" type="presParOf" srcId="{2E304B32-A870-4911-B032-211262ADA09C}" destId="{7A45DAB1-4770-481D-8765-145B1E7CE5C6}" srcOrd="1" destOrd="0" presId="urn:microsoft.com/office/officeart/2008/layout/LinedList"/>
    <dgm:cxn modelId="{50F7CAF0-3C0E-4BEF-A892-237C9DDA0F98}" type="presParOf" srcId="{A7A45556-FC2B-4F69-8350-FC6359D5BF2A}" destId="{0550B159-8932-4AB7-9A61-2280D1062C69}" srcOrd="2" destOrd="0" presId="urn:microsoft.com/office/officeart/2008/layout/LinedList"/>
    <dgm:cxn modelId="{965A9771-AE05-4E0C-ACEC-320C16FB2701}" type="presParOf" srcId="{A7A45556-FC2B-4F69-8350-FC6359D5BF2A}" destId="{05F89B1B-B987-4176-8B72-87671840A930}" srcOrd="3" destOrd="0" presId="urn:microsoft.com/office/officeart/2008/layout/LinedList"/>
    <dgm:cxn modelId="{FB67FAAC-51E3-4DDF-B380-0F43B16F9803}" type="presParOf" srcId="{05F89B1B-B987-4176-8B72-87671840A930}" destId="{B9ABF33D-9D90-4CFE-8632-0464869F66DD}" srcOrd="0" destOrd="0" presId="urn:microsoft.com/office/officeart/2008/layout/LinedList"/>
    <dgm:cxn modelId="{A171EAC7-22BE-409E-8954-F5B2B443CA37}" type="presParOf" srcId="{05F89B1B-B987-4176-8B72-87671840A930}" destId="{1C193E40-36A3-44B4-8CBA-9FC1817BF66A}" srcOrd="1" destOrd="0" presId="urn:microsoft.com/office/officeart/2008/layout/LinedList"/>
    <dgm:cxn modelId="{D80680CB-A79A-4248-A7B2-7A2AE537385D}" type="presParOf" srcId="{A7A45556-FC2B-4F69-8350-FC6359D5BF2A}" destId="{9041BCBB-8AF3-4422-A8CB-7090A1FB3B4A}" srcOrd="4" destOrd="0" presId="urn:microsoft.com/office/officeart/2008/layout/LinedList"/>
    <dgm:cxn modelId="{6A80E9EE-B2D0-40A7-BFE9-4BB65C42BB86}" type="presParOf" srcId="{A7A45556-FC2B-4F69-8350-FC6359D5BF2A}" destId="{4C1FC9FE-11F5-4EA6-93E9-95797DDB0106}" srcOrd="5" destOrd="0" presId="urn:microsoft.com/office/officeart/2008/layout/LinedList"/>
    <dgm:cxn modelId="{C4C26D00-255C-4CBF-AF6F-D41037A63FBD}" type="presParOf" srcId="{4C1FC9FE-11F5-4EA6-93E9-95797DDB0106}" destId="{C536D979-9592-4967-B978-70080654287D}" srcOrd="0" destOrd="0" presId="urn:microsoft.com/office/officeart/2008/layout/LinedList"/>
    <dgm:cxn modelId="{84B4D47C-F64D-4D02-BD38-99FD17D478E6}" type="presParOf" srcId="{4C1FC9FE-11F5-4EA6-93E9-95797DDB0106}" destId="{AAC39AF6-B184-4438-8920-E38624C59B33}" srcOrd="1" destOrd="0" presId="urn:microsoft.com/office/officeart/2008/layout/LinedList"/>
    <dgm:cxn modelId="{1619AD29-3D9D-4D7F-9786-F01083288419}" type="presParOf" srcId="{A7A45556-FC2B-4F69-8350-FC6359D5BF2A}" destId="{8B3AE3F8-D703-4A3C-AE95-41F5C017B17C}" srcOrd="6" destOrd="0" presId="urn:microsoft.com/office/officeart/2008/layout/LinedList"/>
    <dgm:cxn modelId="{DD80C68B-BBD2-4919-B923-BA0D61961136}" type="presParOf" srcId="{A7A45556-FC2B-4F69-8350-FC6359D5BF2A}" destId="{45BFE326-1380-42AD-80EC-9C537766681B}" srcOrd="7" destOrd="0" presId="urn:microsoft.com/office/officeart/2008/layout/LinedList"/>
    <dgm:cxn modelId="{5D8ACD48-078E-425B-97F8-6E511474D1A8}" type="presParOf" srcId="{45BFE326-1380-42AD-80EC-9C537766681B}" destId="{A833B684-90D2-473B-8358-7786F2B67A03}" srcOrd="0" destOrd="0" presId="urn:microsoft.com/office/officeart/2008/layout/LinedList"/>
    <dgm:cxn modelId="{19897468-DF78-44EA-9906-FEFAB602AA07}" type="presParOf" srcId="{45BFE326-1380-42AD-80EC-9C537766681B}" destId="{76F23358-D1DA-4027-A0FA-45C57A6BB568}" srcOrd="1" destOrd="0" presId="urn:microsoft.com/office/officeart/2008/layout/LinedList"/>
    <dgm:cxn modelId="{F44CB3AF-A72B-4517-9084-BF6279C17373}" type="presParOf" srcId="{A7A45556-FC2B-4F69-8350-FC6359D5BF2A}" destId="{A0F64BC7-3660-46A9-9506-4306C2E9AAB3}" srcOrd="8" destOrd="0" presId="urn:microsoft.com/office/officeart/2008/layout/LinedList"/>
    <dgm:cxn modelId="{41B0C3A9-7C57-4D36-B2E0-E67926B5F0CE}" type="presParOf" srcId="{A7A45556-FC2B-4F69-8350-FC6359D5BF2A}" destId="{66E6BBF0-B302-4A66-B1A7-771B69E64F1B}" srcOrd="9" destOrd="0" presId="urn:microsoft.com/office/officeart/2008/layout/LinedList"/>
    <dgm:cxn modelId="{C46AB6F5-7011-4735-AAD3-0816BE3FC400}" type="presParOf" srcId="{66E6BBF0-B302-4A66-B1A7-771B69E64F1B}" destId="{86D9F0BD-1ECC-4997-A440-ED8591DA41E7}" srcOrd="0" destOrd="0" presId="urn:microsoft.com/office/officeart/2008/layout/LinedList"/>
    <dgm:cxn modelId="{BF9A4EA6-BE63-4E48-97C4-DF47ADC0A544}" type="presParOf" srcId="{66E6BBF0-B302-4A66-B1A7-771B69E64F1B}" destId="{F822B178-7801-4903-B6EC-8446F1E6AF6D}"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06663E2-96CB-4294-AA70-B13084FCDB62}">
      <dsp:nvSpPr>
        <dsp:cNvPr id="0" name=""/>
        <dsp:cNvSpPr/>
      </dsp:nvSpPr>
      <dsp:spPr>
        <a:xfrm>
          <a:off x="0" y="689"/>
          <a:ext cx="6797675" cy="0"/>
        </a:xfrm>
        <a:prstGeom prst="line">
          <a:avLst/>
        </a:prstGeom>
        <a:solidFill>
          <a:schemeClr val="accent2">
            <a:hueOff val="0"/>
            <a:satOff val="0"/>
            <a:lumOff val="0"/>
            <a:alphaOff val="0"/>
          </a:schemeClr>
        </a:solidFill>
        <a:ln w="1587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2C16AB1-837E-4357-A6F8-FE0952FE94D1}">
      <dsp:nvSpPr>
        <dsp:cNvPr id="0" name=""/>
        <dsp:cNvSpPr/>
      </dsp:nvSpPr>
      <dsp:spPr>
        <a:xfrm>
          <a:off x="0" y="689"/>
          <a:ext cx="6797675" cy="11297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a:t>Integration of all the individual workflows into one final story.</a:t>
          </a:r>
        </a:p>
      </dsp:txBody>
      <dsp:txXfrm>
        <a:off x="0" y="689"/>
        <a:ext cx="6797675" cy="1129706"/>
      </dsp:txXfrm>
    </dsp:sp>
    <dsp:sp modelId="{0550B159-8932-4AB7-9A61-2280D1062C69}">
      <dsp:nvSpPr>
        <dsp:cNvPr id="0" name=""/>
        <dsp:cNvSpPr/>
      </dsp:nvSpPr>
      <dsp:spPr>
        <a:xfrm>
          <a:off x="0" y="1130396"/>
          <a:ext cx="6797675" cy="0"/>
        </a:xfrm>
        <a:prstGeom prst="line">
          <a:avLst/>
        </a:prstGeom>
        <a:solidFill>
          <a:schemeClr val="accent3">
            <a:hueOff val="0"/>
            <a:satOff val="0"/>
            <a:lumOff val="0"/>
            <a:alphaOff val="0"/>
          </a:schemeClr>
        </a:solidFill>
        <a:ln w="15875"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9ABF33D-9D90-4CFE-8632-0464869F66DD}">
      <dsp:nvSpPr>
        <dsp:cNvPr id="0" name=""/>
        <dsp:cNvSpPr/>
      </dsp:nvSpPr>
      <dsp:spPr>
        <a:xfrm>
          <a:off x="0" y="1130396"/>
          <a:ext cx="6797675" cy="11297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a:t>Fetching Primary and Secondary snippets.</a:t>
          </a:r>
        </a:p>
      </dsp:txBody>
      <dsp:txXfrm>
        <a:off x="0" y="1130396"/>
        <a:ext cx="6797675" cy="1129706"/>
      </dsp:txXfrm>
    </dsp:sp>
    <dsp:sp modelId="{9041BCBB-8AF3-4422-A8CB-7090A1FB3B4A}">
      <dsp:nvSpPr>
        <dsp:cNvPr id="0" name=""/>
        <dsp:cNvSpPr/>
      </dsp:nvSpPr>
      <dsp:spPr>
        <a:xfrm>
          <a:off x="0" y="2260102"/>
          <a:ext cx="6797675" cy="0"/>
        </a:xfrm>
        <a:prstGeom prst="line">
          <a:avLst/>
        </a:prstGeom>
        <a:solidFill>
          <a:schemeClr val="accent4">
            <a:hueOff val="0"/>
            <a:satOff val="0"/>
            <a:lumOff val="0"/>
            <a:alphaOff val="0"/>
          </a:schemeClr>
        </a:solidFill>
        <a:ln w="15875"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536D979-9592-4967-B978-70080654287D}">
      <dsp:nvSpPr>
        <dsp:cNvPr id="0" name=""/>
        <dsp:cNvSpPr/>
      </dsp:nvSpPr>
      <dsp:spPr>
        <a:xfrm>
          <a:off x="0" y="2260102"/>
          <a:ext cx="6797675" cy="11297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a:t>Python logic to merge selected objects into final JSON structure of theme.json.</a:t>
          </a:r>
        </a:p>
      </dsp:txBody>
      <dsp:txXfrm>
        <a:off x="0" y="2260102"/>
        <a:ext cx="6797675" cy="1129706"/>
      </dsp:txXfrm>
    </dsp:sp>
    <dsp:sp modelId="{8B3AE3F8-D703-4A3C-AE95-41F5C017B17C}">
      <dsp:nvSpPr>
        <dsp:cNvPr id="0" name=""/>
        <dsp:cNvSpPr/>
      </dsp:nvSpPr>
      <dsp:spPr>
        <a:xfrm>
          <a:off x="0" y="3389809"/>
          <a:ext cx="6797675" cy="0"/>
        </a:xfrm>
        <a:prstGeom prst="line">
          <a:avLst/>
        </a:prstGeom>
        <a:solidFill>
          <a:schemeClr val="accent5">
            <a:hueOff val="0"/>
            <a:satOff val="0"/>
            <a:lumOff val="0"/>
            <a:alphaOff val="0"/>
          </a:schemeClr>
        </a:solidFill>
        <a:ln w="1587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833B684-90D2-473B-8358-7786F2B67A03}">
      <dsp:nvSpPr>
        <dsp:cNvPr id="0" name=""/>
        <dsp:cNvSpPr/>
      </dsp:nvSpPr>
      <dsp:spPr>
        <a:xfrm>
          <a:off x="0" y="3389809"/>
          <a:ext cx="6797675" cy="11297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a:t>Python logic to merge selected objects into final JSON structure of topic_detail.json.</a:t>
          </a:r>
        </a:p>
      </dsp:txBody>
      <dsp:txXfrm>
        <a:off x="0" y="3389809"/>
        <a:ext cx="6797675" cy="1129706"/>
      </dsp:txXfrm>
    </dsp:sp>
    <dsp:sp modelId="{A0F64BC7-3660-46A9-9506-4306C2E9AAB3}">
      <dsp:nvSpPr>
        <dsp:cNvPr id="0" name=""/>
        <dsp:cNvSpPr/>
      </dsp:nvSpPr>
      <dsp:spPr>
        <a:xfrm>
          <a:off x="0" y="4519515"/>
          <a:ext cx="6797675" cy="0"/>
        </a:xfrm>
        <a:prstGeom prst="line">
          <a:avLst/>
        </a:prstGeom>
        <a:solidFill>
          <a:schemeClr val="accent6">
            <a:hueOff val="0"/>
            <a:satOff val="0"/>
            <a:lumOff val="0"/>
            <a:alphaOff val="0"/>
          </a:schemeClr>
        </a:solidFill>
        <a:ln w="15875" cap="flat" cmpd="sng" algn="ctr">
          <a:solidFill>
            <a:schemeClr val="accent6">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6D9F0BD-1ECC-4997-A440-ED8591DA41E7}">
      <dsp:nvSpPr>
        <dsp:cNvPr id="0" name=""/>
        <dsp:cNvSpPr/>
      </dsp:nvSpPr>
      <dsp:spPr>
        <a:xfrm>
          <a:off x="0" y="4519515"/>
          <a:ext cx="6797675" cy="11297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a:t>Approval and Reject system for review of Topics by Journalist.</a:t>
          </a:r>
        </a:p>
      </dsp:txBody>
      <dsp:txXfrm>
        <a:off x="0" y="4519515"/>
        <a:ext cx="6797675" cy="1129706"/>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sv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11/16/2020</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23437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11/16/2020</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40465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11/16/2020</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2783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11/16/2020</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88359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11/16/2020</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6392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11/16/2020</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68543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11/16/2020</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3393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11/16/2020</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771184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11/16/2020</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016137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11/16/2020</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6030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1.xml.rels><?xml version="1.0" encoding="UTF-8" standalone="yes"?>
<Relationships xmlns="http://schemas.openxmlformats.org/package/2006/relationships"><Relationship Id="rId3" Type="http://schemas.openxmlformats.org/officeDocument/2006/relationships/image" Target="../media/image18.sv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pic>
        <p:nvPicPr>
          <p:cNvPr id="4" name="Picture 3" descr="A close up of a piece of paper with a pencil laying on top">
            <a:extLst>
              <a:ext uri="{FF2B5EF4-FFF2-40B4-BE49-F238E27FC236}">
                <a16:creationId xmlns:a16="http://schemas.microsoft.com/office/drawing/2014/main" id="{65810330-F0B5-43C9-BC34-094FFB5C0529}"/>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532425"/>
            <a:ext cx="12191980" cy="6858000"/>
          </a:xfrm>
          <a:prstGeom prst="rect">
            <a:avLst/>
          </a:prstGeom>
        </p:spPr>
      </p:pic>
      <p:sp>
        <p:nvSpPr>
          <p:cNvPr id="35" name="Rectangle 34">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8123416" y="1475234"/>
            <a:ext cx="3214307" cy="1312353"/>
          </a:xfrm>
        </p:spPr>
        <p:txBody>
          <a:bodyPr anchor="b">
            <a:normAutofit/>
          </a:bodyPr>
          <a:lstStyle/>
          <a:p>
            <a:r>
              <a:rPr lang="en-US" sz="4000" dirty="0">
                <a:solidFill>
                  <a:schemeClr val="tx1"/>
                </a:solidFill>
              </a:rPr>
              <a:t>Journalism Automation</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8115370" y="2959037"/>
            <a:ext cx="3205640" cy="1548507"/>
          </a:xfrm>
        </p:spPr>
        <p:txBody>
          <a:bodyPr anchor="t">
            <a:normAutofit lnSpcReduction="10000"/>
          </a:bodyPr>
          <a:lstStyle/>
          <a:p>
            <a:pPr>
              <a:lnSpc>
                <a:spcPct val="100000"/>
              </a:lnSpc>
            </a:pPr>
            <a:r>
              <a:rPr lang="en-US" sz="1600" dirty="0"/>
              <a:t>Awanish Tiwari</a:t>
            </a:r>
          </a:p>
          <a:p>
            <a:pPr>
              <a:lnSpc>
                <a:spcPct val="100000"/>
              </a:lnSpc>
            </a:pPr>
            <a:r>
              <a:rPr lang="en-US" sz="1600" dirty="0"/>
              <a:t>Divya L</a:t>
            </a:r>
          </a:p>
          <a:p>
            <a:pPr>
              <a:lnSpc>
                <a:spcPct val="100000"/>
              </a:lnSpc>
            </a:pPr>
            <a:r>
              <a:rPr lang="en-US" sz="1600" dirty="0"/>
              <a:t>Rameshwar Gupta</a:t>
            </a:r>
          </a:p>
          <a:p>
            <a:pPr>
              <a:lnSpc>
                <a:spcPct val="100000"/>
              </a:lnSpc>
            </a:pPr>
            <a:r>
              <a:rPr lang="en-US" sz="1600" dirty="0"/>
              <a:t>Rohit </a:t>
            </a:r>
            <a:r>
              <a:rPr lang="en-US" sz="1600" dirty="0" err="1"/>
              <a:t>Lakshminarayan</a:t>
            </a:r>
            <a:endParaRPr lang="en-US" sz="1600" dirty="0"/>
          </a:p>
        </p:txBody>
      </p:sp>
      <p:cxnSp>
        <p:nvCxnSpPr>
          <p:cNvPr id="37" name="Straight Connector 36">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3143965"/>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E1530B0-6F96-46C0-8B3E-3215CB756B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54910CF-1B56-45D3-960A-E89F7B3B91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C1CFBCA8-CA88-4968-BF74-4C0A9D8EAEA9}"/>
              </a:ext>
            </a:extLst>
          </p:cNvPr>
          <p:cNvSpPr>
            <a:spLocks noGrp="1"/>
          </p:cNvSpPr>
          <p:nvPr>
            <p:ph type="title"/>
          </p:nvPr>
        </p:nvSpPr>
        <p:spPr>
          <a:xfrm>
            <a:off x="492370" y="516835"/>
            <a:ext cx="3084844" cy="5772840"/>
          </a:xfrm>
        </p:spPr>
        <p:txBody>
          <a:bodyPr anchor="ctr">
            <a:normAutofit/>
          </a:bodyPr>
          <a:lstStyle/>
          <a:p>
            <a:r>
              <a:rPr lang="en-US" sz="3600">
                <a:solidFill>
                  <a:schemeClr val="bg1"/>
                </a:solidFill>
              </a:rPr>
              <a:t>Future Work</a:t>
            </a:r>
          </a:p>
        </p:txBody>
      </p:sp>
      <p:graphicFrame>
        <p:nvGraphicFramePr>
          <p:cNvPr id="5" name="Content Placeholder 2">
            <a:extLst>
              <a:ext uri="{FF2B5EF4-FFF2-40B4-BE49-F238E27FC236}">
                <a16:creationId xmlns:a16="http://schemas.microsoft.com/office/drawing/2014/main" id="{1C58AA2B-C09F-4C76-ADA1-131DD76AC8C3}"/>
              </a:ext>
            </a:extLst>
          </p:cNvPr>
          <p:cNvGraphicFramePr>
            <a:graphicFrameLocks noGrp="1"/>
          </p:cNvGraphicFramePr>
          <p:nvPr>
            <p:ph idx="1"/>
            <p:extLst>
              <p:ext uri="{D42A27DB-BD31-4B8C-83A1-F6EECF244321}">
                <p14:modId xmlns:p14="http://schemas.microsoft.com/office/powerpoint/2010/main" val="278022142"/>
              </p:ext>
            </p:extLst>
          </p:nvPr>
        </p:nvGraphicFramePr>
        <p:xfrm>
          <a:off x="4741863" y="639763"/>
          <a:ext cx="6797675" cy="56499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2090828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08CB54FC-0B2A-4107-9A70-958B90B765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Graphic 13" descr="Lollipop">
            <a:extLst>
              <a:ext uri="{FF2B5EF4-FFF2-40B4-BE49-F238E27FC236}">
                <a16:creationId xmlns:a16="http://schemas.microsoft.com/office/drawing/2014/main" id="{93E6B523-A84D-4528-9FFE-F2E6F4EA69BD}"/>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43192" y="711306"/>
            <a:ext cx="5115347" cy="5115347"/>
          </a:xfrm>
          <a:prstGeom prst="rect">
            <a:avLst/>
          </a:prstGeom>
        </p:spPr>
      </p:pic>
      <p:cxnSp>
        <p:nvCxnSpPr>
          <p:cNvPr id="19" name="Straight Connector 18">
            <a:extLst>
              <a:ext uri="{FF2B5EF4-FFF2-40B4-BE49-F238E27FC236}">
                <a16:creationId xmlns:a16="http://schemas.microsoft.com/office/drawing/2014/main" id="{7855A9B5-1710-4B19-B0F1-CDFDD4ED5B7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514044" y="2246569"/>
            <a:ext cx="45720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73858FD3-0A2A-4C28-988E-E12FEE2C46A6}"/>
              </a:ext>
            </a:extLst>
          </p:cNvPr>
          <p:cNvSpPr>
            <a:spLocks noGrp="1"/>
          </p:cNvSpPr>
          <p:nvPr>
            <p:ph idx="1"/>
          </p:nvPr>
        </p:nvSpPr>
        <p:spPr>
          <a:xfrm flipV="1">
            <a:off x="5958872" y="2362210"/>
            <a:ext cx="5127172" cy="1337935"/>
          </a:xfrm>
        </p:spPr>
        <p:txBody>
          <a:bodyPr>
            <a:normAutofit/>
          </a:bodyPr>
          <a:lstStyle/>
          <a:p>
            <a:r>
              <a:rPr lang="en-US" sz="8000" dirty="0"/>
              <a:t>Thankyou</a:t>
            </a:r>
          </a:p>
        </p:txBody>
      </p:sp>
      <p:sp>
        <p:nvSpPr>
          <p:cNvPr id="21" name="Rectangle 20">
            <a:extLst>
              <a:ext uri="{FF2B5EF4-FFF2-40B4-BE49-F238E27FC236}">
                <a16:creationId xmlns:a16="http://schemas.microsoft.com/office/drawing/2014/main" id="{9AA76026-5689-4584-8D93-D71D739E61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6692918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2">
            <a:extLst>
              <a:ext uri="{FF2B5EF4-FFF2-40B4-BE49-F238E27FC236}">
                <a16:creationId xmlns:a16="http://schemas.microsoft.com/office/drawing/2014/main" id="{0AB6E427-3F73-4C06-A5D5-AE52C3883B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9" name="Rectangle 14">
            <a:extLst>
              <a:ext uri="{FF2B5EF4-FFF2-40B4-BE49-F238E27FC236}">
                <a16:creationId xmlns:a16="http://schemas.microsoft.com/office/drawing/2014/main" id="{D8C9BDAA-0390-4B39-9B5C-BC95E5120D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9919"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5AC86D3-8FD1-4F47-A319-7D0542E48B2F}"/>
              </a:ext>
            </a:extLst>
          </p:cNvPr>
          <p:cNvSpPr>
            <a:spLocks noGrp="1"/>
          </p:cNvSpPr>
          <p:nvPr>
            <p:ph type="title"/>
          </p:nvPr>
        </p:nvSpPr>
        <p:spPr>
          <a:xfrm>
            <a:off x="492370" y="516836"/>
            <a:ext cx="3084844" cy="1961086"/>
          </a:xfrm>
        </p:spPr>
        <p:txBody>
          <a:bodyPr vert="horz" lIns="91440" tIns="45720" rIns="91440" bIns="45720" rtlCol="0">
            <a:normAutofit/>
          </a:bodyPr>
          <a:lstStyle/>
          <a:p>
            <a:r>
              <a:rPr lang="en-US" sz="3700">
                <a:solidFill>
                  <a:srgbClr val="FFFFFF"/>
                </a:solidFill>
              </a:rPr>
              <a:t>Introduction</a:t>
            </a:r>
          </a:p>
        </p:txBody>
      </p:sp>
      <p:cxnSp>
        <p:nvCxnSpPr>
          <p:cNvPr id="17" name="Straight Connector 16">
            <a:extLst>
              <a:ext uri="{FF2B5EF4-FFF2-40B4-BE49-F238E27FC236}">
                <a16:creationId xmlns:a16="http://schemas.microsoft.com/office/drawing/2014/main" id="{E04A321A-A039-4720-87B4-66A4210E0D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1752" y="2638787"/>
            <a:ext cx="27432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EA035AD3-7049-4D75-8354-CAEEEB115325}"/>
              </a:ext>
            </a:extLst>
          </p:cNvPr>
          <p:cNvSpPr>
            <a:spLocks noGrp="1"/>
          </p:cNvSpPr>
          <p:nvPr>
            <p:ph idx="1"/>
          </p:nvPr>
        </p:nvSpPr>
        <p:spPr>
          <a:xfrm>
            <a:off x="4200524" y="660403"/>
            <a:ext cx="6859905" cy="1450758"/>
          </a:xfrm>
        </p:spPr>
        <p:txBody>
          <a:bodyPr>
            <a:normAutofit fontScale="92500" lnSpcReduction="10000"/>
          </a:bodyPr>
          <a:lstStyle/>
          <a:p>
            <a:pPr marL="0" indent="0">
              <a:buNone/>
            </a:pPr>
            <a:r>
              <a:rPr lang="en-US" sz="1800" dirty="0">
                <a:solidFill>
                  <a:schemeClr val="tx1"/>
                </a:solidFill>
              </a:rPr>
              <a:t>Automation team mainly focuses on automating most of the steps carried out within the Journalism ecosystem to make the process simpler in assigning stories based on the journalist's availability, notifying the editors on completed stories to review, and further sending for approval to publish contents and other process involved.</a:t>
            </a:r>
          </a:p>
        </p:txBody>
      </p:sp>
      <p:sp>
        <p:nvSpPr>
          <p:cNvPr id="14" name="TextBox 13">
            <a:extLst>
              <a:ext uri="{FF2B5EF4-FFF2-40B4-BE49-F238E27FC236}">
                <a16:creationId xmlns:a16="http://schemas.microsoft.com/office/drawing/2014/main" id="{B2F57D61-EAF7-4A0A-B01D-C4677AB465CF}"/>
              </a:ext>
            </a:extLst>
          </p:cNvPr>
          <p:cNvSpPr txBox="1"/>
          <p:nvPr/>
        </p:nvSpPr>
        <p:spPr>
          <a:xfrm>
            <a:off x="4143281" y="2177122"/>
            <a:ext cx="6859904" cy="3970318"/>
          </a:xfrm>
          <a:prstGeom prst="rect">
            <a:avLst/>
          </a:prstGeom>
          <a:noFill/>
        </p:spPr>
        <p:txBody>
          <a:bodyPr wrap="square">
            <a:spAutoFit/>
          </a:bodyPr>
          <a:lstStyle/>
          <a:p>
            <a:pPr lvl="0"/>
            <a:r>
              <a:rPr lang="en-US" dirty="0"/>
              <a:t>We are utilizing couple of new establishments and technologies to produce such a solution. Several new technologies and tools incorporated are as below:</a:t>
            </a:r>
          </a:p>
          <a:p>
            <a:pPr lvl="0"/>
            <a:endParaRPr lang="en-US" dirty="0"/>
          </a:p>
          <a:p>
            <a:pPr marL="342900" lvl="0" indent="-342900">
              <a:buFont typeface="+mj-lt"/>
              <a:buAutoNum type="arabicPeriod"/>
            </a:pPr>
            <a:r>
              <a:rPr lang="en-US" dirty="0"/>
              <a:t>Node-red</a:t>
            </a:r>
          </a:p>
          <a:p>
            <a:pPr marL="342900" lvl="0" indent="-342900">
              <a:buFont typeface="+mj-lt"/>
              <a:buAutoNum type="arabicPeriod"/>
            </a:pPr>
            <a:r>
              <a:rPr lang="en-US" dirty="0"/>
              <a:t>FSM</a:t>
            </a:r>
          </a:p>
          <a:p>
            <a:pPr marL="342900" lvl="0" indent="-342900">
              <a:buFont typeface="+mj-lt"/>
              <a:buAutoNum type="arabicPeriod"/>
            </a:pPr>
            <a:r>
              <a:rPr lang="en-US" dirty="0"/>
              <a:t>MS Teams</a:t>
            </a:r>
          </a:p>
          <a:p>
            <a:pPr marL="342900" lvl="0" indent="-342900">
              <a:buFont typeface="+mj-lt"/>
              <a:buAutoNum type="arabicPeriod"/>
            </a:pPr>
            <a:r>
              <a:rPr lang="en-US" dirty="0"/>
              <a:t>Gmail</a:t>
            </a:r>
          </a:p>
          <a:p>
            <a:pPr marL="342900" lvl="0" indent="-342900">
              <a:buFont typeface="+mj-lt"/>
              <a:buAutoNum type="arabicPeriod"/>
            </a:pPr>
            <a:r>
              <a:rPr lang="en-US" dirty="0"/>
              <a:t>HTML - CSS</a:t>
            </a:r>
          </a:p>
          <a:p>
            <a:pPr marL="342900" lvl="0" indent="-342900">
              <a:buFont typeface="+mj-lt"/>
              <a:buAutoNum type="arabicPeriod"/>
            </a:pPr>
            <a:r>
              <a:rPr lang="en-US" dirty="0"/>
              <a:t>Angular JS</a:t>
            </a:r>
          </a:p>
          <a:p>
            <a:pPr marL="342900" lvl="0" indent="-342900">
              <a:buFont typeface="+mj-lt"/>
              <a:buAutoNum type="arabicPeriod"/>
            </a:pPr>
            <a:r>
              <a:rPr lang="en-US" dirty="0"/>
              <a:t>MongoDB</a:t>
            </a:r>
          </a:p>
          <a:p>
            <a:pPr marL="342900" lvl="0" indent="-342900">
              <a:buFont typeface="+mj-lt"/>
              <a:buAutoNum type="arabicPeriod"/>
            </a:pPr>
            <a:r>
              <a:rPr lang="en-US" dirty="0"/>
              <a:t>Docker</a:t>
            </a:r>
          </a:p>
          <a:p>
            <a:pPr marL="342900" lvl="0" indent="-342900">
              <a:buFont typeface="+mj-lt"/>
              <a:buAutoNum type="arabicPeriod"/>
            </a:pPr>
            <a:r>
              <a:rPr lang="en-US" dirty="0"/>
              <a:t>Heroku</a:t>
            </a:r>
          </a:p>
          <a:p>
            <a:pPr marL="342900" lvl="0" indent="-342900">
              <a:buFont typeface="+mj-lt"/>
              <a:buAutoNum type="arabicPeriod"/>
            </a:pPr>
            <a:r>
              <a:rPr lang="en-US" dirty="0"/>
              <a:t>Git</a:t>
            </a:r>
          </a:p>
        </p:txBody>
      </p:sp>
      <p:pic>
        <p:nvPicPr>
          <p:cNvPr id="9" name="Picture 8">
            <a:extLst>
              <a:ext uri="{FF2B5EF4-FFF2-40B4-BE49-F238E27FC236}">
                <a16:creationId xmlns:a16="http://schemas.microsoft.com/office/drawing/2014/main" id="{93F2E2E0-0ADB-4E9C-9DC2-88E32BC7506C}"/>
              </a:ext>
            </a:extLst>
          </p:cNvPr>
          <p:cNvPicPr>
            <a:picLocks noChangeAspect="1"/>
          </p:cNvPicPr>
          <p:nvPr/>
        </p:nvPicPr>
        <p:blipFill>
          <a:blip r:embed="rId3"/>
          <a:stretch>
            <a:fillRect/>
          </a:stretch>
        </p:blipFill>
        <p:spPr>
          <a:xfrm>
            <a:off x="6959155" y="3521520"/>
            <a:ext cx="3629025" cy="1533525"/>
          </a:xfrm>
          <a:prstGeom prst="rect">
            <a:avLst/>
          </a:prstGeom>
        </p:spPr>
      </p:pic>
    </p:spTree>
    <p:extLst>
      <p:ext uri="{BB962C8B-B14F-4D97-AF65-F5344CB8AC3E}">
        <p14:creationId xmlns:p14="http://schemas.microsoft.com/office/powerpoint/2010/main" val="29335143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1" name="Straight Connector 10">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6482F060-A4AF-4E0B-B364-7C6BA4AE9C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6220" y="0"/>
            <a:ext cx="4641315"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A379CA27-F840-4D53-B5A6-0AA2EBCBB362}"/>
              </a:ext>
            </a:extLst>
          </p:cNvPr>
          <p:cNvSpPr>
            <a:spLocks noGrp="1"/>
          </p:cNvSpPr>
          <p:nvPr>
            <p:ph type="title"/>
          </p:nvPr>
        </p:nvSpPr>
        <p:spPr>
          <a:xfrm>
            <a:off x="484814" y="640080"/>
            <a:ext cx="3659246" cy="2850319"/>
          </a:xfrm>
        </p:spPr>
        <p:txBody>
          <a:bodyPr vert="horz" lIns="91440" tIns="45720" rIns="91440" bIns="45720" rtlCol="0" anchor="b">
            <a:normAutofit/>
          </a:bodyPr>
          <a:lstStyle/>
          <a:p>
            <a:r>
              <a:rPr lang="en-US" sz="4600">
                <a:solidFill>
                  <a:srgbClr val="FFFFFF"/>
                </a:solidFill>
              </a:rPr>
              <a:t>Project Architecture</a:t>
            </a:r>
          </a:p>
        </p:txBody>
      </p:sp>
      <p:cxnSp>
        <p:nvCxnSpPr>
          <p:cNvPr id="15" name="Straight Connector 14">
            <a:extLst>
              <a:ext uri="{FF2B5EF4-FFF2-40B4-BE49-F238E27FC236}">
                <a16:creationId xmlns:a16="http://schemas.microsoft.com/office/drawing/2014/main" id="{B9EB6DAA-2F0C-43D5-A577-15D5D2C4E3F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22797" y="3651268"/>
            <a:ext cx="338328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4" name="Content Placeholder 3">
            <a:extLst>
              <a:ext uri="{FF2B5EF4-FFF2-40B4-BE49-F238E27FC236}">
                <a16:creationId xmlns:a16="http://schemas.microsoft.com/office/drawing/2014/main" id="{4B8E6E4E-1187-4717-AE05-CF19A6539689}"/>
              </a:ext>
            </a:extLst>
          </p:cNvPr>
          <p:cNvPicPr>
            <a:picLocks noGrp="1" noChangeAspect="1"/>
          </p:cNvPicPr>
          <p:nvPr>
            <p:ph idx="1"/>
          </p:nvPr>
        </p:nvPicPr>
        <p:blipFill rotWithShape="1">
          <a:blip r:embed="rId2"/>
          <a:srcRect t="4972" r="-1" b="-1"/>
          <a:stretch/>
        </p:blipFill>
        <p:spPr>
          <a:xfrm>
            <a:off x="4635095" y="10"/>
            <a:ext cx="7556889" cy="6857990"/>
          </a:xfrm>
          <a:prstGeom prst="rect">
            <a:avLst/>
          </a:prstGeom>
        </p:spPr>
      </p:pic>
    </p:spTree>
    <p:extLst>
      <p:ext uri="{BB962C8B-B14F-4D97-AF65-F5344CB8AC3E}">
        <p14:creationId xmlns:p14="http://schemas.microsoft.com/office/powerpoint/2010/main" val="3209557193"/>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844E128-FF69-4E9F-8327-6B504B3C5A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 y="0"/>
            <a:ext cx="12191985"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5C546AC2-4693-4BD9-8045-558BAC193BE2}"/>
              </a:ext>
            </a:extLst>
          </p:cNvPr>
          <p:cNvSpPr>
            <a:spLocks noGrp="1"/>
          </p:cNvSpPr>
          <p:nvPr>
            <p:ph type="title"/>
          </p:nvPr>
        </p:nvSpPr>
        <p:spPr>
          <a:xfrm>
            <a:off x="643467" y="516835"/>
            <a:ext cx="2994815" cy="1666501"/>
          </a:xfrm>
        </p:spPr>
        <p:txBody>
          <a:bodyPr>
            <a:normAutofit/>
          </a:bodyPr>
          <a:lstStyle/>
          <a:p>
            <a:r>
              <a:rPr lang="en-US" sz="4000">
                <a:solidFill>
                  <a:schemeClr val="tx1"/>
                </a:solidFill>
              </a:rPr>
              <a:t>FSM</a:t>
            </a:r>
          </a:p>
        </p:txBody>
      </p:sp>
      <p:cxnSp>
        <p:nvCxnSpPr>
          <p:cNvPr id="14" name="Straight Connector 13">
            <a:extLst>
              <a:ext uri="{FF2B5EF4-FFF2-40B4-BE49-F238E27FC236}">
                <a16:creationId xmlns:a16="http://schemas.microsoft.com/office/drawing/2014/main" id="{055CEADF-09EA-423C-8C45-F94AF44D5A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3686" y="2353592"/>
            <a:ext cx="283464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4549619F-AFE0-4C0D-81F3-742F49FC2130}"/>
              </a:ext>
            </a:extLst>
          </p:cNvPr>
          <p:cNvPicPr>
            <a:picLocks noChangeAspect="1"/>
          </p:cNvPicPr>
          <p:nvPr/>
        </p:nvPicPr>
        <p:blipFill>
          <a:blip r:embed="rId2"/>
          <a:stretch>
            <a:fillRect/>
          </a:stretch>
        </p:blipFill>
        <p:spPr>
          <a:xfrm>
            <a:off x="4059922" y="1086883"/>
            <a:ext cx="3583439" cy="4684233"/>
          </a:xfrm>
          <a:prstGeom prst="rect">
            <a:avLst/>
          </a:prstGeom>
        </p:spPr>
      </p:pic>
      <p:pic>
        <p:nvPicPr>
          <p:cNvPr id="4" name="Content Placeholder 3">
            <a:extLst>
              <a:ext uri="{FF2B5EF4-FFF2-40B4-BE49-F238E27FC236}">
                <a16:creationId xmlns:a16="http://schemas.microsoft.com/office/drawing/2014/main" id="{8A5F66D7-CB3F-4153-B128-F33607D0B918}"/>
              </a:ext>
            </a:extLst>
          </p:cNvPr>
          <p:cNvPicPr>
            <a:picLocks noChangeAspect="1"/>
          </p:cNvPicPr>
          <p:nvPr/>
        </p:nvPicPr>
        <p:blipFill>
          <a:blip r:embed="rId3"/>
          <a:stretch>
            <a:fillRect/>
          </a:stretch>
        </p:blipFill>
        <p:spPr>
          <a:xfrm>
            <a:off x="7965094" y="1074517"/>
            <a:ext cx="3583439" cy="4715051"/>
          </a:xfrm>
          <a:prstGeom prst="rect">
            <a:avLst/>
          </a:prstGeom>
        </p:spPr>
      </p:pic>
      <p:sp>
        <p:nvSpPr>
          <p:cNvPr id="6" name="TextBox 5">
            <a:extLst>
              <a:ext uri="{FF2B5EF4-FFF2-40B4-BE49-F238E27FC236}">
                <a16:creationId xmlns:a16="http://schemas.microsoft.com/office/drawing/2014/main" id="{1E42D4A9-966D-4EE1-B856-0F199C3C8E4E}"/>
              </a:ext>
            </a:extLst>
          </p:cNvPr>
          <p:cNvSpPr txBox="1"/>
          <p:nvPr/>
        </p:nvSpPr>
        <p:spPr>
          <a:xfrm>
            <a:off x="5043567" y="5948578"/>
            <a:ext cx="1616148" cy="369332"/>
          </a:xfrm>
          <a:prstGeom prst="rect">
            <a:avLst/>
          </a:prstGeom>
          <a:noFill/>
        </p:spPr>
        <p:txBody>
          <a:bodyPr wrap="none" rtlCol="0">
            <a:spAutoFit/>
          </a:bodyPr>
          <a:lstStyle/>
          <a:p>
            <a:r>
              <a:rPr lang="en-US" dirty="0"/>
              <a:t>Journalist FSM</a:t>
            </a:r>
          </a:p>
        </p:txBody>
      </p:sp>
      <p:sp>
        <p:nvSpPr>
          <p:cNvPr id="7" name="TextBox 6">
            <a:extLst>
              <a:ext uri="{FF2B5EF4-FFF2-40B4-BE49-F238E27FC236}">
                <a16:creationId xmlns:a16="http://schemas.microsoft.com/office/drawing/2014/main" id="{923FF37B-EB13-4676-ABCD-A2CD9C109CEE}"/>
              </a:ext>
            </a:extLst>
          </p:cNvPr>
          <p:cNvSpPr txBox="1"/>
          <p:nvPr/>
        </p:nvSpPr>
        <p:spPr>
          <a:xfrm>
            <a:off x="8948739" y="5948578"/>
            <a:ext cx="1245597" cy="369332"/>
          </a:xfrm>
          <a:prstGeom prst="rect">
            <a:avLst/>
          </a:prstGeom>
          <a:noFill/>
        </p:spPr>
        <p:txBody>
          <a:bodyPr wrap="none" rtlCol="0">
            <a:spAutoFit/>
          </a:bodyPr>
          <a:lstStyle/>
          <a:p>
            <a:r>
              <a:rPr lang="en-US" dirty="0"/>
              <a:t>Editor FSM</a:t>
            </a:r>
          </a:p>
        </p:txBody>
      </p:sp>
    </p:spTree>
    <p:extLst>
      <p:ext uri="{BB962C8B-B14F-4D97-AF65-F5344CB8AC3E}">
        <p14:creationId xmlns:p14="http://schemas.microsoft.com/office/powerpoint/2010/main" val="2496749904"/>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844E128-FF69-4E9F-8327-6B504B3C5A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 y="0"/>
            <a:ext cx="12191985"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001EF120-8D7A-4E26-9D6E-6153846AD1E6}"/>
              </a:ext>
            </a:extLst>
          </p:cNvPr>
          <p:cNvSpPr>
            <a:spLocks noGrp="1"/>
          </p:cNvSpPr>
          <p:nvPr>
            <p:ph type="title"/>
          </p:nvPr>
        </p:nvSpPr>
        <p:spPr>
          <a:xfrm>
            <a:off x="643467" y="516835"/>
            <a:ext cx="2994815" cy="1666501"/>
          </a:xfrm>
        </p:spPr>
        <p:txBody>
          <a:bodyPr>
            <a:normAutofit/>
          </a:bodyPr>
          <a:lstStyle/>
          <a:p>
            <a:r>
              <a:rPr lang="en-US" sz="4000" dirty="0">
                <a:solidFill>
                  <a:schemeClr val="tx1"/>
                </a:solidFill>
              </a:rPr>
              <a:t>Theme Search</a:t>
            </a:r>
          </a:p>
        </p:txBody>
      </p:sp>
      <p:cxnSp>
        <p:nvCxnSpPr>
          <p:cNvPr id="14" name="Straight Connector 13">
            <a:extLst>
              <a:ext uri="{FF2B5EF4-FFF2-40B4-BE49-F238E27FC236}">
                <a16:creationId xmlns:a16="http://schemas.microsoft.com/office/drawing/2014/main" id="{055CEADF-09EA-423C-8C45-F94AF44D5A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3686" y="2353592"/>
            <a:ext cx="283464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Content Placeholder 8">
            <a:extLst>
              <a:ext uri="{FF2B5EF4-FFF2-40B4-BE49-F238E27FC236}">
                <a16:creationId xmlns:a16="http://schemas.microsoft.com/office/drawing/2014/main" id="{7E4B8AA8-C79B-4360-9899-716510ADF896}"/>
              </a:ext>
            </a:extLst>
          </p:cNvPr>
          <p:cNvSpPr>
            <a:spLocks noGrp="1"/>
          </p:cNvSpPr>
          <p:nvPr>
            <p:ph idx="1"/>
          </p:nvPr>
        </p:nvSpPr>
        <p:spPr>
          <a:xfrm>
            <a:off x="643467" y="2546224"/>
            <a:ext cx="2994815" cy="3342747"/>
          </a:xfrm>
        </p:spPr>
        <p:txBody>
          <a:bodyPr>
            <a:normAutofit/>
          </a:bodyPr>
          <a:lstStyle/>
          <a:p>
            <a:r>
              <a:rPr lang="en-US" sz="1800" dirty="0">
                <a:solidFill>
                  <a:schemeClr val="tx1"/>
                </a:solidFill>
              </a:rPr>
              <a:t>Sponsor or Editor is having the privilege to Key in the Theme he/she would like to have the final snippet or information on.</a:t>
            </a:r>
          </a:p>
        </p:txBody>
      </p:sp>
      <p:pic>
        <p:nvPicPr>
          <p:cNvPr id="4" name="Content Placeholder 3">
            <a:extLst>
              <a:ext uri="{FF2B5EF4-FFF2-40B4-BE49-F238E27FC236}">
                <a16:creationId xmlns:a16="http://schemas.microsoft.com/office/drawing/2014/main" id="{EDF6E67F-26CC-46BF-96A9-BD4630FE1327}"/>
              </a:ext>
            </a:extLst>
          </p:cNvPr>
          <p:cNvPicPr>
            <a:picLocks noChangeAspect="1"/>
          </p:cNvPicPr>
          <p:nvPr/>
        </p:nvPicPr>
        <p:blipFill>
          <a:blip r:embed="rId2"/>
          <a:stretch>
            <a:fillRect/>
          </a:stretch>
        </p:blipFill>
        <p:spPr>
          <a:xfrm>
            <a:off x="3888472" y="516835"/>
            <a:ext cx="7974904" cy="2512094"/>
          </a:xfrm>
          <a:prstGeom prst="rect">
            <a:avLst/>
          </a:prstGeom>
        </p:spPr>
      </p:pic>
      <p:pic>
        <p:nvPicPr>
          <p:cNvPr id="5" name="Picture 4">
            <a:extLst>
              <a:ext uri="{FF2B5EF4-FFF2-40B4-BE49-F238E27FC236}">
                <a16:creationId xmlns:a16="http://schemas.microsoft.com/office/drawing/2014/main" id="{C880B9BD-AF31-407B-B307-532E27159359}"/>
              </a:ext>
            </a:extLst>
          </p:cNvPr>
          <p:cNvPicPr>
            <a:picLocks noChangeAspect="1"/>
          </p:cNvPicPr>
          <p:nvPr/>
        </p:nvPicPr>
        <p:blipFill>
          <a:blip r:embed="rId3"/>
          <a:stretch>
            <a:fillRect/>
          </a:stretch>
        </p:blipFill>
        <p:spPr>
          <a:xfrm>
            <a:off x="3888472" y="3376877"/>
            <a:ext cx="7974904" cy="2851027"/>
          </a:xfrm>
          <a:prstGeom prst="rect">
            <a:avLst/>
          </a:prstGeom>
        </p:spPr>
      </p:pic>
    </p:spTree>
    <p:extLst>
      <p:ext uri="{BB962C8B-B14F-4D97-AF65-F5344CB8AC3E}">
        <p14:creationId xmlns:p14="http://schemas.microsoft.com/office/powerpoint/2010/main" val="2954189457"/>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844E128-FF69-4E9F-8327-6B504B3C5A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 y="0"/>
            <a:ext cx="12191985"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FAF52421-D587-4833-A11F-6945E2AFCC82}"/>
              </a:ext>
            </a:extLst>
          </p:cNvPr>
          <p:cNvSpPr>
            <a:spLocks noGrp="1"/>
          </p:cNvSpPr>
          <p:nvPr>
            <p:ph type="title"/>
          </p:nvPr>
        </p:nvSpPr>
        <p:spPr>
          <a:xfrm>
            <a:off x="643467" y="516835"/>
            <a:ext cx="2994815" cy="1666501"/>
          </a:xfrm>
        </p:spPr>
        <p:txBody>
          <a:bodyPr>
            <a:normAutofit/>
          </a:bodyPr>
          <a:lstStyle/>
          <a:p>
            <a:r>
              <a:rPr lang="en-US" sz="4000">
                <a:solidFill>
                  <a:schemeClr val="tx1"/>
                </a:solidFill>
              </a:rPr>
              <a:t>Theme Retrieval</a:t>
            </a:r>
          </a:p>
        </p:txBody>
      </p:sp>
      <p:cxnSp>
        <p:nvCxnSpPr>
          <p:cNvPr id="14" name="Straight Connector 13">
            <a:extLst>
              <a:ext uri="{FF2B5EF4-FFF2-40B4-BE49-F238E27FC236}">
                <a16:creationId xmlns:a16="http://schemas.microsoft.com/office/drawing/2014/main" id="{055CEADF-09EA-423C-8C45-F94AF44D5A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3686" y="2353592"/>
            <a:ext cx="283464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Content Placeholder 8">
            <a:extLst>
              <a:ext uri="{FF2B5EF4-FFF2-40B4-BE49-F238E27FC236}">
                <a16:creationId xmlns:a16="http://schemas.microsoft.com/office/drawing/2014/main" id="{D14F1ED3-7F6F-4184-A8B9-277003B02BB0}"/>
              </a:ext>
            </a:extLst>
          </p:cNvPr>
          <p:cNvSpPr>
            <a:spLocks noGrp="1"/>
          </p:cNvSpPr>
          <p:nvPr>
            <p:ph idx="1"/>
          </p:nvPr>
        </p:nvSpPr>
        <p:spPr>
          <a:xfrm>
            <a:off x="643467" y="2546224"/>
            <a:ext cx="2994815" cy="3342747"/>
          </a:xfrm>
        </p:spPr>
        <p:txBody>
          <a:bodyPr>
            <a:normAutofit/>
          </a:bodyPr>
          <a:lstStyle/>
          <a:p>
            <a:pPr marL="0" indent="0">
              <a:buNone/>
            </a:pPr>
            <a:r>
              <a:rPr lang="en-US" sz="1800" dirty="0">
                <a:solidFill>
                  <a:schemeClr val="tx1"/>
                </a:solidFill>
              </a:rPr>
              <a:t>The Theme inserted into MongoDB needs to be retrieved back on the screen so that it gets assigned to Journalist and the Journalist start working on it and produce story/topic snippets on it.</a:t>
            </a:r>
          </a:p>
        </p:txBody>
      </p:sp>
      <p:pic>
        <p:nvPicPr>
          <p:cNvPr id="4" name="Content Placeholder 3">
            <a:extLst>
              <a:ext uri="{FF2B5EF4-FFF2-40B4-BE49-F238E27FC236}">
                <a16:creationId xmlns:a16="http://schemas.microsoft.com/office/drawing/2014/main" id="{2BD6F6A4-513E-42AE-A09F-A275A9C8EB6D}"/>
              </a:ext>
            </a:extLst>
          </p:cNvPr>
          <p:cNvPicPr>
            <a:picLocks noChangeAspect="1"/>
          </p:cNvPicPr>
          <p:nvPr/>
        </p:nvPicPr>
        <p:blipFill>
          <a:blip r:embed="rId2"/>
          <a:stretch>
            <a:fillRect/>
          </a:stretch>
        </p:blipFill>
        <p:spPr>
          <a:xfrm>
            <a:off x="3795338" y="516835"/>
            <a:ext cx="7672976" cy="2570445"/>
          </a:xfrm>
          <a:prstGeom prst="rect">
            <a:avLst/>
          </a:prstGeom>
        </p:spPr>
      </p:pic>
      <p:pic>
        <p:nvPicPr>
          <p:cNvPr id="5" name="Picture 4">
            <a:extLst>
              <a:ext uri="{FF2B5EF4-FFF2-40B4-BE49-F238E27FC236}">
                <a16:creationId xmlns:a16="http://schemas.microsoft.com/office/drawing/2014/main" id="{82CD701E-AB2A-4A21-BA6D-ACCDA5337DB3}"/>
              </a:ext>
            </a:extLst>
          </p:cNvPr>
          <p:cNvPicPr>
            <a:picLocks noChangeAspect="1"/>
          </p:cNvPicPr>
          <p:nvPr/>
        </p:nvPicPr>
        <p:blipFill>
          <a:blip r:embed="rId3"/>
          <a:stretch>
            <a:fillRect/>
          </a:stretch>
        </p:blipFill>
        <p:spPr>
          <a:xfrm>
            <a:off x="6252788" y="3219181"/>
            <a:ext cx="2994815" cy="3506918"/>
          </a:xfrm>
          <a:prstGeom prst="rect">
            <a:avLst/>
          </a:prstGeom>
        </p:spPr>
      </p:pic>
    </p:spTree>
    <p:extLst>
      <p:ext uri="{BB962C8B-B14F-4D97-AF65-F5344CB8AC3E}">
        <p14:creationId xmlns:p14="http://schemas.microsoft.com/office/powerpoint/2010/main" val="4252474219"/>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E844E128-FF69-4E9F-8327-6B504B3C5A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 y="0"/>
            <a:ext cx="12191985"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FF1ADB74-6959-4129-83D2-741D1DB5023E}"/>
              </a:ext>
            </a:extLst>
          </p:cNvPr>
          <p:cNvSpPr>
            <a:spLocks noGrp="1"/>
          </p:cNvSpPr>
          <p:nvPr>
            <p:ph type="title"/>
          </p:nvPr>
        </p:nvSpPr>
        <p:spPr>
          <a:xfrm>
            <a:off x="643467" y="701971"/>
            <a:ext cx="2994815" cy="1666501"/>
          </a:xfrm>
        </p:spPr>
        <p:txBody>
          <a:bodyPr>
            <a:normAutofit/>
          </a:bodyPr>
          <a:lstStyle/>
          <a:p>
            <a:r>
              <a:rPr lang="en-US" sz="4000">
                <a:solidFill>
                  <a:schemeClr val="tx1"/>
                </a:solidFill>
              </a:rPr>
              <a:t>Teams Notification</a:t>
            </a:r>
          </a:p>
        </p:txBody>
      </p:sp>
      <p:cxnSp>
        <p:nvCxnSpPr>
          <p:cNvPr id="16" name="Straight Connector 15">
            <a:extLst>
              <a:ext uri="{FF2B5EF4-FFF2-40B4-BE49-F238E27FC236}">
                <a16:creationId xmlns:a16="http://schemas.microsoft.com/office/drawing/2014/main" id="{055CEADF-09EA-423C-8C45-F94AF44D5A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3686" y="2538728"/>
            <a:ext cx="283464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Content Placeholder 10">
            <a:extLst>
              <a:ext uri="{FF2B5EF4-FFF2-40B4-BE49-F238E27FC236}">
                <a16:creationId xmlns:a16="http://schemas.microsoft.com/office/drawing/2014/main" id="{684D96DC-638F-4588-A7DD-AD5E4982D3F5}"/>
              </a:ext>
            </a:extLst>
          </p:cNvPr>
          <p:cNvSpPr>
            <a:spLocks noGrp="1"/>
          </p:cNvSpPr>
          <p:nvPr>
            <p:ph idx="1"/>
          </p:nvPr>
        </p:nvSpPr>
        <p:spPr>
          <a:xfrm>
            <a:off x="643467" y="2731361"/>
            <a:ext cx="2994815" cy="3483172"/>
          </a:xfrm>
        </p:spPr>
        <p:txBody>
          <a:bodyPr>
            <a:normAutofit/>
          </a:bodyPr>
          <a:lstStyle/>
          <a:p>
            <a:r>
              <a:rPr lang="en-US" sz="1800" dirty="0">
                <a:solidFill>
                  <a:schemeClr val="tx1"/>
                </a:solidFill>
              </a:rPr>
              <a:t>Editor fetches the pre-inserted theme topics and assign to Journalist to work on that theme and share the Topics and Topic Details for review.</a:t>
            </a:r>
          </a:p>
        </p:txBody>
      </p:sp>
      <p:pic>
        <p:nvPicPr>
          <p:cNvPr id="4" name="Content Placeholder 3">
            <a:extLst>
              <a:ext uri="{FF2B5EF4-FFF2-40B4-BE49-F238E27FC236}">
                <a16:creationId xmlns:a16="http://schemas.microsoft.com/office/drawing/2014/main" id="{FC40BD34-485B-49DD-A930-2E0148F3227C}"/>
              </a:ext>
            </a:extLst>
          </p:cNvPr>
          <p:cNvPicPr>
            <a:picLocks noChangeAspect="1"/>
          </p:cNvPicPr>
          <p:nvPr/>
        </p:nvPicPr>
        <p:blipFill>
          <a:blip r:embed="rId2"/>
          <a:stretch>
            <a:fillRect/>
          </a:stretch>
        </p:blipFill>
        <p:spPr>
          <a:xfrm>
            <a:off x="6624638" y="185905"/>
            <a:ext cx="5418704" cy="2763538"/>
          </a:xfrm>
          <a:prstGeom prst="rect">
            <a:avLst/>
          </a:prstGeom>
        </p:spPr>
      </p:pic>
      <p:pic>
        <p:nvPicPr>
          <p:cNvPr id="7" name="Picture 6">
            <a:extLst>
              <a:ext uri="{FF2B5EF4-FFF2-40B4-BE49-F238E27FC236}">
                <a16:creationId xmlns:a16="http://schemas.microsoft.com/office/drawing/2014/main" id="{5A7FCF52-C826-4B59-B67D-8FD9B412CA43}"/>
              </a:ext>
            </a:extLst>
          </p:cNvPr>
          <p:cNvPicPr>
            <a:picLocks noChangeAspect="1"/>
          </p:cNvPicPr>
          <p:nvPr/>
        </p:nvPicPr>
        <p:blipFill>
          <a:blip r:embed="rId3"/>
          <a:stretch>
            <a:fillRect/>
          </a:stretch>
        </p:blipFill>
        <p:spPr>
          <a:xfrm>
            <a:off x="3862808" y="3011027"/>
            <a:ext cx="8180534" cy="2801832"/>
          </a:xfrm>
          <a:prstGeom prst="rect">
            <a:avLst/>
          </a:prstGeom>
        </p:spPr>
      </p:pic>
      <p:pic>
        <p:nvPicPr>
          <p:cNvPr id="6" name="Picture 5">
            <a:extLst>
              <a:ext uri="{FF2B5EF4-FFF2-40B4-BE49-F238E27FC236}">
                <a16:creationId xmlns:a16="http://schemas.microsoft.com/office/drawing/2014/main" id="{3AFC7F1A-8B10-4486-A9CC-E03C6AECC51B}"/>
              </a:ext>
            </a:extLst>
          </p:cNvPr>
          <p:cNvPicPr>
            <a:picLocks noChangeAspect="1"/>
          </p:cNvPicPr>
          <p:nvPr/>
        </p:nvPicPr>
        <p:blipFill>
          <a:blip r:embed="rId4"/>
          <a:stretch>
            <a:fillRect/>
          </a:stretch>
        </p:blipFill>
        <p:spPr>
          <a:xfrm>
            <a:off x="3862808" y="185905"/>
            <a:ext cx="2694466" cy="2763538"/>
          </a:xfrm>
          <a:prstGeom prst="rect">
            <a:avLst/>
          </a:prstGeom>
        </p:spPr>
      </p:pic>
    </p:spTree>
    <p:extLst>
      <p:ext uri="{BB962C8B-B14F-4D97-AF65-F5344CB8AC3E}">
        <p14:creationId xmlns:p14="http://schemas.microsoft.com/office/powerpoint/2010/main" val="554380661"/>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E844E128-FF69-4E9F-8327-6B504B3C5A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 y="0"/>
            <a:ext cx="12191985"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165819A3-D628-405D-9C08-8CBB3D877C2F}"/>
              </a:ext>
            </a:extLst>
          </p:cNvPr>
          <p:cNvSpPr>
            <a:spLocks noGrp="1"/>
          </p:cNvSpPr>
          <p:nvPr>
            <p:ph type="title"/>
          </p:nvPr>
        </p:nvSpPr>
        <p:spPr>
          <a:xfrm>
            <a:off x="643467" y="701971"/>
            <a:ext cx="2994815" cy="1666501"/>
          </a:xfrm>
        </p:spPr>
        <p:txBody>
          <a:bodyPr>
            <a:normAutofit/>
          </a:bodyPr>
          <a:lstStyle/>
          <a:p>
            <a:r>
              <a:rPr lang="en-US" sz="3700">
                <a:solidFill>
                  <a:schemeClr val="tx1"/>
                </a:solidFill>
              </a:rPr>
              <a:t>Journalist Topic Modelling</a:t>
            </a:r>
          </a:p>
        </p:txBody>
      </p:sp>
      <p:cxnSp>
        <p:nvCxnSpPr>
          <p:cNvPr id="23" name="Straight Connector 22">
            <a:extLst>
              <a:ext uri="{FF2B5EF4-FFF2-40B4-BE49-F238E27FC236}">
                <a16:creationId xmlns:a16="http://schemas.microsoft.com/office/drawing/2014/main" id="{055CEADF-09EA-423C-8C45-F94AF44D5A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3686" y="2538728"/>
            <a:ext cx="283464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8" name="Content Placeholder 17">
            <a:extLst>
              <a:ext uri="{FF2B5EF4-FFF2-40B4-BE49-F238E27FC236}">
                <a16:creationId xmlns:a16="http://schemas.microsoft.com/office/drawing/2014/main" id="{D85B648F-8CB5-4CDE-B5EF-2E858193D2EF}"/>
              </a:ext>
            </a:extLst>
          </p:cNvPr>
          <p:cNvSpPr>
            <a:spLocks noGrp="1"/>
          </p:cNvSpPr>
          <p:nvPr>
            <p:ph idx="1"/>
          </p:nvPr>
        </p:nvSpPr>
        <p:spPr>
          <a:xfrm>
            <a:off x="643467" y="2731361"/>
            <a:ext cx="2994815" cy="3483172"/>
          </a:xfrm>
        </p:spPr>
        <p:txBody>
          <a:bodyPr>
            <a:normAutofit/>
          </a:bodyPr>
          <a:lstStyle/>
          <a:p>
            <a:r>
              <a:rPr lang="en-US" sz="1800" dirty="0">
                <a:solidFill>
                  <a:schemeClr val="tx1"/>
                </a:solidFill>
              </a:rPr>
              <a:t>API from Article production is incorporated here to search for the keywords entered thru team input and bring topics on screen of Journalist to select them and pass on to Python snippet to get transformed into final Json structure for Content Template team.</a:t>
            </a:r>
          </a:p>
        </p:txBody>
      </p:sp>
      <p:pic>
        <p:nvPicPr>
          <p:cNvPr id="11" name="Content Placeholder 10">
            <a:extLst>
              <a:ext uri="{FF2B5EF4-FFF2-40B4-BE49-F238E27FC236}">
                <a16:creationId xmlns:a16="http://schemas.microsoft.com/office/drawing/2014/main" id="{AD61C9F8-711F-4536-B084-CC12A4E7E390}"/>
              </a:ext>
            </a:extLst>
          </p:cNvPr>
          <p:cNvPicPr>
            <a:picLocks noChangeAspect="1"/>
          </p:cNvPicPr>
          <p:nvPr/>
        </p:nvPicPr>
        <p:blipFill>
          <a:blip r:embed="rId2"/>
          <a:stretch>
            <a:fillRect/>
          </a:stretch>
        </p:blipFill>
        <p:spPr>
          <a:xfrm>
            <a:off x="3861149" y="795785"/>
            <a:ext cx="4642746" cy="2878502"/>
          </a:xfrm>
          <a:prstGeom prst="rect">
            <a:avLst/>
          </a:prstGeom>
        </p:spPr>
      </p:pic>
      <p:pic>
        <p:nvPicPr>
          <p:cNvPr id="13" name="Picture 12">
            <a:extLst>
              <a:ext uri="{FF2B5EF4-FFF2-40B4-BE49-F238E27FC236}">
                <a16:creationId xmlns:a16="http://schemas.microsoft.com/office/drawing/2014/main" id="{7EF98552-9CD6-440E-B451-3F2C462E4643}"/>
              </a:ext>
            </a:extLst>
          </p:cNvPr>
          <p:cNvPicPr>
            <a:picLocks noChangeAspect="1"/>
          </p:cNvPicPr>
          <p:nvPr/>
        </p:nvPicPr>
        <p:blipFill>
          <a:blip r:embed="rId3"/>
          <a:stretch>
            <a:fillRect/>
          </a:stretch>
        </p:blipFill>
        <p:spPr>
          <a:xfrm>
            <a:off x="3851207" y="4050972"/>
            <a:ext cx="4662631" cy="1911678"/>
          </a:xfrm>
          <a:prstGeom prst="rect">
            <a:avLst/>
          </a:prstGeom>
        </p:spPr>
      </p:pic>
      <p:pic>
        <p:nvPicPr>
          <p:cNvPr id="14" name="Picture 13">
            <a:extLst>
              <a:ext uri="{FF2B5EF4-FFF2-40B4-BE49-F238E27FC236}">
                <a16:creationId xmlns:a16="http://schemas.microsoft.com/office/drawing/2014/main" id="{58832DBE-9FF8-440F-8B23-3F2AF0F1922C}"/>
              </a:ext>
            </a:extLst>
          </p:cNvPr>
          <p:cNvPicPr>
            <a:picLocks noChangeAspect="1"/>
          </p:cNvPicPr>
          <p:nvPr/>
        </p:nvPicPr>
        <p:blipFill>
          <a:blip r:embed="rId4"/>
          <a:stretch>
            <a:fillRect/>
          </a:stretch>
        </p:blipFill>
        <p:spPr>
          <a:xfrm>
            <a:off x="8736705" y="243334"/>
            <a:ext cx="2994814" cy="6510465"/>
          </a:xfrm>
          <a:prstGeom prst="rect">
            <a:avLst/>
          </a:prstGeom>
        </p:spPr>
      </p:pic>
    </p:spTree>
    <p:extLst>
      <p:ext uri="{BB962C8B-B14F-4D97-AF65-F5344CB8AC3E}">
        <p14:creationId xmlns:p14="http://schemas.microsoft.com/office/powerpoint/2010/main" val="44684941"/>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1" name="Straight Connector 10">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6482F060-A4AF-4E0B-B364-7C6BA4AE9C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6220" y="0"/>
            <a:ext cx="4641315"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0C03734B-5ADF-493C-8F69-1FE189C1FE35}"/>
              </a:ext>
            </a:extLst>
          </p:cNvPr>
          <p:cNvSpPr>
            <a:spLocks noGrp="1"/>
          </p:cNvSpPr>
          <p:nvPr>
            <p:ph type="title"/>
          </p:nvPr>
        </p:nvSpPr>
        <p:spPr>
          <a:xfrm>
            <a:off x="484814" y="640080"/>
            <a:ext cx="3659246" cy="2850319"/>
          </a:xfrm>
        </p:spPr>
        <p:txBody>
          <a:bodyPr vert="horz" lIns="91440" tIns="45720" rIns="91440" bIns="45720" rtlCol="0" anchor="b">
            <a:normAutofit/>
          </a:bodyPr>
          <a:lstStyle/>
          <a:p>
            <a:r>
              <a:rPr lang="en-US" sz="5000">
                <a:solidFill>
                  <a:srgbClr val="FFFFFF"/>
                </a:solidFill>
              </a:rPr>
              <a:t>Journalist Topic Modelling (Contd.)</a:t>
            </a:r>
          </a:p>
        </p:txBody>
      </p:sp>
      <p:cxnSp>
        <p:nvCxnSpPr>
          <p:cNvPr id="15" name="Straight Connector 14">
            <a:extLst>
              <a:ext uri="{FF2B5EF4-FFF2-40B4-BE49-F238E27FC236}">
                <a16:creationId xmlns:a16="http://schemas.microsoft.com/office/drawing/2014/main" id="{B9EB6DAA-2F0C-43D5-A577-15D5D2C4E3F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22797" y="3651268"/>
            <a:ext cx="338328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4" name="Content Placeholder 3">
            <a:extLst>
              <a:ext uri="{FF2B5EF4-FFF2-40B4-BE49-F238E27FC236}">
                <a16:creationId xmlns:a16="http://schemas.microsoft.com/office/drawing/2014/main" id="{ABD419C7-07EE-47E1-8A65-880BA8FC6B7A}"/>
              </a:ext>
            </a:extLst>
          </p:cNvPr>
          <p:cNvPicPr>
            <a:picLocks noGrp="1" noChangeAspect="1"/>
          </p:cNvPicPr>
          <p:nvPr>
            <p:ph idx="1"/>
          </p:nvPr>
        </p:nvPicPr>
        <p:blipFill rotWithShape="1">
          <a:blip r:embed="rId2"/>
          <a:srcRect l="16885" r="19204" b="-1"/>
          <a:stretch/>
        </p:blipFill>
        <p:spPr>
          <a:xfrm>
            <a:off x="4144060" y="166699"/>
            <a:ext cx="7895540" cy="6500797"/>
          </a:xfrm>
          <a:prstGeom prst="rect">
            <a:avLst/>
          </a:prstGeom>
        </p:spPr>
      </p:pic>
    </p:spTree>
    <p:extLst>
      <p:ext uri="{BB962C8B-B14F-4D97-AF65-F5344CB8AC3E}">
        <p14:creationId xmlns:p14="http://schemas.microsoft.com/office/powerpoint/2010/main" val="4044985331"/>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1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ppt/theme/themeOverride2.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03EEFF0-FB57-4CB4-8BFC-DF397689E2ED}">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AA3F7EDC-E5B4-4BBC-9D2A-CBE6D46C37AD}">
  <ds:schemaRefs>
    <ds:schemaRef ds:uri="http://schemas.microsoft.com/sharepoint/v3/contenttype/forms"/>
  </ds:schemaRefs>
</ds:datastoreItem>
</file>

<file path=customXml/itemProps3.xml><?xml version="1.0" encoding="utf-8"?>
<ds:datastoreItem xmlns:ds="http://schemas.openxmlformats.org/officeDocument/2006/customXml" ds:itemID="{93932EF5-314F-409E-8020-FEE5FA0795B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6</TotalTime>
  <Words>318</Words>
  <Application>Microsoft Office PowerPoint</Application>
  <PresentationFormat>Widescreen</PresentationFormat>
  <Paragraphs>39</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Bookman Old Style</vt:lpstr>
      <vt:lpstr>Calibri</vt:lpstr>
      <vt:lpstr>Franklin Gothic Book</vt:lpstr>
      <vt:lpstr>1_RetrospectVTI</vt:lpstr>
      <vt:lpstr>Journalism Automation</vt:lpstr>
      <vt:lpstr>Introduction</vt:lpstr>
      <vt:lpstr>Project Architecture</vt:lpstr>
      <vt:lpstr>FSM</vt:lpstr>
      <vt:lpstr>Theme Search</vt:lpstr>
      <vt:lpstr>Theme Retrieval</vt:lpstr>
      <vt:lpstr>Teams Notification</vt:lpstr>
      <vt:lpstr>Journalist Topic Modelling</vt:lpstr>
      <vt:lpstr>Journalist Topic Modelling (Contd.)</vt:lpstr>
      <vt:lpstr>Future Work</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Journalism Automation</dc:title>
  <dc:creator>Awanish Tiwari</dc:creator>
  <cp:lastModifiedBy>Awanish Tiwari</cp:lastModifiedBy>
  <cp:revision>2</cp:revision>
  <dcterms:created xsi:type="dcterms:W3CDTF">2020-11-16T15:22:26Z</dcterms:created>
  <dcterms:modified xsi:type="dcterms:W3CDTF">2020-11-16T15:29:16Z</dcterms:modified>
</cp:coreProperties>
</file>

<file path=docProps/thumbnail.jpeg>
</file>